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70" r:id="rId3"/>
    <p:sldId id="271" r:id="rId4"/>
    <p:sldId id="272" r:id="rId5"/>
    <p:sldId id="273" r:id="rId6"/>
    <p:sldId id="274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tAfhuHbaUblG5JSvU1rikq8vh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79" d="100"/>
          <a:sy n="79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2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537557d0f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e537557d0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537557d0f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e537557d0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537557d0f_0_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537557d0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537557d0f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e537557d0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537557d0f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e537557d0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537557d0f_0_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e537557d0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537557d0f_0_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537557d0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666750" y="2652712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91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3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8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4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8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8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8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135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7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06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9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07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>
            <a:spLocks noGrp="1"/>
          </p:cNvSpPr>
          <p:nvPr>
            <p:ph type="pic" idx="2"/>
          </p:nvPr>
        </p:nvSpPr>
        <p:spPr>
          <a:xfrm>
            <a:off x="4937242" y="414338"/>
            <a:ext cx="35718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619125" y="414338"/>
            <a:ext cx="38337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Helvetica Neue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619125" y="2566988"/>
            <a:ext cx="38337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Helvetica Neue"/>
              <a:buNone/>
              <a:defRPr sz="1650"/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633413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>
            <a:spLocks noGrp="1"/>
          </p:cNvSpPr>
          <p:nvPr>
            <p:ph type="pic" idx="2"/>
          </p:nvPr>
        </p:nvSpPr>
        <p:spPr>
          <a:xfrm>
            <a:off x="4938713" y="1214437"/>
            <a:ext cx="35718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633413" y="1214437"/>
            <a:ext cx="37527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08991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Helvetica Neue"/>
              <a:buChar char="•"/>
              <a:defRPr sz="1687"/>
            </a:lvl1pPr>
            <a:lvl2pPr marL="914400" lvl="1" indent="-308990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Helvetica Neue"/>
              <a:buChar char="•"/>
              <a:defRPr sz="1687"/>
            </a:lvl2pPr>
            <a:lvl3pPr marL="1371600" lvl="2" indent="-308991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Helvetica Neue"/>
              <a:buChar char="•"/>
              <a:defRPr sz="1687"/>
            </a:lvl3pPr>
            <a:lvl4pPr marL="1828800" lvl="3" indent="-308991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Helvetica Neue"/>
              <a:buChar char="•"/>
              <a:defRPr sz="1687"/>
            </a:lvl4pPr>
            <a:lvl5pPr marL="2286000" lvl="4" indent="-308991" algn="l">
              <a:lnSpc>
                <a:spcPct val="10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Helvetica Neue"/>
              <a:buChar char="•"/>
              <a:defRPr sz="1687"/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>
            <a:spLocks noGrp="1"/>
          </p:cNvSpPr>
          <p:nvPr>
            <p:ph type="pic" idx="2"/>
          </p:nvPr>
        </p:nvSpPr>
        <p:spPr>
          <a:xfrm>
            <a:off x="5910262" y="2643187"/>
            <a:ext cx="2776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pic" idx="3"/>
          </p:nvPr>
        </p:nvSpPr>
        <p:spPr>
          <a:xfrm>
            <a:off x="5910262" y="423862"/>
            <a:ext cx="2776500" cy="20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>
            <a:spLocks noGrp="1"/>
          </p:cNvSpPr>
          <p:nvPr>
            <p:ph type="pic" idx="4"/>
          </p:nvPr>
        </p:nvSpPr>
        <p:spPr>
          <a:xfrm>
            <a:off x="452438" y="423862"/>
            <a:ext cx="5314800" cy="4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95350" y="3357563"/>
            <a:ext cx="73581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Helvetica Neue"/>
              <a:buNone/>
              <a:defRPr sz="1425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646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"/>
              <a:buFont typeface="Helvetica Neue"/>
              <a:buChar char="•"/>
              <a:defRPr sz="1425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646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"/>
              <a:buFont typeface="Helvetica Neue"/>
              <a:buChar char="•"/>
              <a:defRPr sz="1425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646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"/>
              <a:buFont typeface="Helvetica Neue"/>
              <a:buChar char="•"/>
              <a:defRPr sz="1425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646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9"/>
              <a:buFont typeface="Helvetica Neue"/>
              <a:buChar char="•"/>
              <a:defRPr sz="1425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895350" y="2266950"/>
            <a:ext cx="7358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914400" lvl="1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33413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Helvetica Neue"/>
              <a:buChar char="•"/>
              <a:defRPr sz="19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4441380" y="4905375"/>
            <a:ext cx="256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43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Samuel 13:5-14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10648" y="921298"/>
            <a:ext cx="772270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The Philistines assembled to fight Israel, with three thousand chariots, six thousand charioteers, and soldiers as numerous as the sand on the seashore.</a:t>
            </a:r>
          </a:p>
          <a:p>
            <a:pPr defTabSz="342900">
              <a:buClrTx/>
            </a:pP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They went up and camped at </a:t>
            </a:r>
            <a:r>
              <a:rPr lang="en-US" sz="2400" kern="1200" dirty="0" err="1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Micmash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east of Beth </a:t>
            </a:r>
            <a:r>
              <a:rPr lang="en-AU" sz="2400" kern="1200" dirty="0" err="1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Aven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defTabSz="342900">
              <a:buClrTx/>
            </a:pPr>
            <a:endParaRPr lang="en-AU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When the men of Israel saw that their situation was critical and that their army was hard pressed, they hid in caves and thickets, among the rocks, and in pits</a:t>
            </a:r>
          </a:p>
          <a:p>
            <a:pPr defTabSz="342900">
              <a:buClrTx/>
            </a:pP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and cisterns. </a:t>
            </a:r>
          </a:p>
        </p:txBody>
      </p:sp>
    </p:spTree>
    <p:extLst>
      <p:ext uri="{BB962C8B-B14F-4D97-AF65-F5344CB8AC3E}">
        <p14:creationId xmlns:p14="http://schemas.microsoft.com/office/powerpoint/2010/main" val="108131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23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351914" y="1066522"/>
            <a:ext cx="4480200" cy="3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600"/>
              <a:buFont typeface="Helvetica Neue"/>
              <a:buNone/>
            </a:pPr>
            <a:r>
              <a:rPr lang="en-US" sz="3600" b="1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</a:t>
            </a:r>
            <a:r>
              <a:rPr lang="en-US" sz="3600" b="1" i="0" u="none" strike="noStrike" cap="none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600"/>
              <a:buFont typeface="Helvetica Neue"/>
              <a:buNone/>
            </a:pPr>
            <a:r>
              <a:rPr lang="en-US" sz="3600" b="1" i="0" u="none" strike="noStrike" cap="none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EXAMPLE OF </a:t>
            </a:r>
            <a:r>
              <a:rPr lang="en-US" sz="3600" b="1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IT LOOKS LIKE TO BE A PERSON AFTER GOD’S OWN HEART</a:t>
            </a:r>
            <a:endParaRPr sz="1600" b="1" i="0" u="none" strike="noStrike" cap="none" dirty="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4832125" y="1147386"/>
            <a:ext cx="3840900" cy="2870100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things happened to them as examples and were written down as warnings for us, on whom the culmination of the ages has come.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CORINTHIANS 10:11 [NIV]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e537557d0f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e537557d0f_0_12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95" name="Google Shape;95;ge537557d0f_0_12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96" name="Google Shape;96;ge537557d0f_0_12"/>
          <p:cNvSpPr/>
          <p:nvPr/>
        </p:nvSpPr>
        <p:spPr>
          <a:xfrm>
            <a:off x="175175" y="507113"/>
            <a:ext cx="4333500" cy="39858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24B90"/>
                </a:solidFill>
                <a:latin typeface="Arial"/>
                <a:ea typeface="Arial"/>
                <a:cs typeface="Arial"/>
                <a:sym typeface="Arial"/>
              </a:rPr>
              <a:t>TRUST COMPLETELY</a:t>
            </a:r>
            <a:endParaRPr sz="2400" b="1" i="0" u="none" strike="noStrike" cap="none">
              <a:solidFill>
                <a:srgbClr val="024B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24B90"/>
                </a:solidFill>
              </a:rPr>
              <a:t>Saul - 1 Samuel 13</a:t>
            </a: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situation was critical</a:t>
            </a:r>
            <a:endParaRPr sz="24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army was hard pressed</a:t>
            </a:r>
            <a:endParaRPr sz="24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hid in caves and thickets</a:t>
            </a:r>
            <a:endParaRPr sz="24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crossed the Jordan</a:t>
            </a:r>
            <a:endParaRPr sz="24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quaking with fear</a:t>
            </a:r>
            <a:endParaRPr sz="24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began to scatter</a:t>
            </a: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024B90"/>
              </a:solidFill>
            </a:endParaRPr>
          </a:p>
        </p:txBody>
      </p:sp>
      <p:sp>
        <p:nvSpPr>
          <p:cNvPr id="97" name="Google Shape;97;ge537557d0f_0_1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sp>
        <p:nvSpPr>
          <p:cNvPr id="98" name="Google Shape;98;ge537557d0f_0_12"/>
          <p:cNvSpPr/>
          <p:nvPr/>
        </p:nvSpPr>
        <p:spPr>
          <a:xfrm>
            <a:off x="4705975" y="507113"/>
            <a:ext cx="4333500" cy="39858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24B90"/>
                </a:solidFill>
                <a:latin typeface="Arial"/>
                <a:ea typeface="Arial"/>
                <a:cs typeface="Arial"/>
                <a:sym typeface="Arial"/>
              </a:rPr>
              <a:t>TRUST COMPLETELY</a:t>
            </a:r>
            <a:endParaRPr sz="2400" b="1" i="0" u="none" strike="noStrike" cap="none">
              <a:solidFill>
                <a:srgbClr val="024B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24B90"/>
                </a:solidFill>
              </a:rPr>
              <a:t>David - 1 Samuel 17</a:t>
            </a: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your servant will go and fight him</a:t>
            </a:r>
            <a:endParaRPr sz="2400" b="1">
              <a:solidFill>
                <a:srgbClr val="024B90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400"/>
              <a:buChar char="●"/>
            </a:pPr>
            <a:r>
              <a:rPr lang="en-US" sz="2400" b="1">
                <a:solidFill>
                  <a:srgbClr val="024B90"/>
                </a:solidFill>
              </a:rPr>
              <a:t>The Lord who delivered me from the paw of the lion and the paw of the bear will deliver me from the hand of this Philistine</a:t>
            </a:r>
            <a:endParaRPr sz="2400" b="1">
              <a:solidFill>
                <a:srgbClr val="024B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e537557d0f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e537557d0f_0_34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105" name="Google Shape;105;ge537557d0f_0_34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106" name="Google Shape;106;ge537557d0f_0_34"/>
          <p:cNvSpPr/>
          <p:nvPr/>
        </p:nvSpPr>
        <p:spPr>
          <a:xfrm>
            <a:off x="175175" y="507113"/>
            <a:ext cx="4333500" cy="39858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24B90"/>
                </a:solidFill>
              </a:rPr>
              <a:t>FOLLOW OBEDIENTLY</a:t>
            </a:r>
            <a:endParaRPr sz="2400" b="1" i="0" u="none" strike="noStrike" cap="none">
              <a:solidFill>
                <a:srgbClr val="024B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24B90"/>
                </a:solidFill>
              </a:rPr>
              <a:t>Saul - 1 Samuel 3:8</a:t>
            </a: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24B90"/>
                </a:solidFill>
              </a:rPr>
              <a:t>Go down ahead of me to Gilgal. I will surely come down to you to sacrifice burnt offerings and fellowship offerings, but you must wait seven days until I come to you and tell you what you are to do.</a:t>
            </a:r>
            <a:endParaRPr sz="20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024B90"/>
              </a:solidFill>
            </a:endParaRPr>
          </a:p>
        </p:txBody>
      </p:sp>
      <p:sp>
        <p:nvSpPr>
          <p:cNvPr id="107" name="Google Shape;107;ge537557d0f_0_3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e537557d0f_0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e537557d0f_0_66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114" name="Google Shape;114;ge537557d0f_0_66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115" name="Google Shape;115;ge537557d0f_0_6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pic>
        <p:nvPicPr>
          <p:cNvPr id="116" name="Google Shape;116;ge537557d0f_0_66"/>
          <p:cNvPicPr preferRelativeResize="0"/>
          <p:nvPr/>
        </p:nvPicPr>
        <p:blipFill rotWithShape="1">
          <a:blip r:embed="rId4">
            <a:alphaModFix/>
          </a:blip>
          <a:srcRect b="6785"/>
          <a:stretch/>
        </p:blipFill>
        <p:spPr>
          <a:xfrm flipH="1">
            <a:off x="469026" y="692274"/>
            <a:ext cx="5171650" cy="36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e537557d0f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0050" y="692275"/>
            <a:ext cx="2049304" cy="23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e537557d0f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e537557d0f_0_52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124" name="Google Shape;124;ge537557d0f_0_52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125" name="Google Shape;125;ge537557d0f_0_52"/>
          <p:cNvSpPr/>
          <p:nvPr/>
        </p:nvSpPr>
        <p:spPr>
          <a:xfrm>
            <a:off x="175175" y="507113"/>
            <a:ext cx="4333500" cy="39858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24B90"/>
                </a:solidFill>
              </a:rPr>
              <a:t>FOLLOW OBEDIENTLY</a:t>
            </a:r>
            <a:endParaRPr sz="2400" b="1" i="0" u="none" strike="noStrike" cap="none">
              <a:solidFill>
                <a:srgbClr val="024B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24B90"/>
                </a:solidFill>
              </a:rPr>
              <a:t>Saul - 1 Samuel 3:8</a:t>
            </a: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24B90"/>
                </a:solidFill>
              </a:rPr>
              <a:t>Go down ahead of me to Gilgal. I will surely come down to you to sacrifice burnt offerings and fellowship offerings, but you must wait seven days until I come to you and tell you what you are to do.</a:t>
            </a:r>
            <a:endParaRPr sz="20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024B90"/>
              </a:solidFill>
            </a:endParaRPr>
          </a:p>
        </p:txBody>
      </p:sp>
      <p:sp>
        <p:nvSpPr>
          <p:cNvPr id="126" name="Google Shape;126;ge537557d0f_0_5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sp>
        <p:nvSpPr>
          <p:cNvPr id="127" name="Google Shape;127;ge537557d0f_0_52"/>
          <p:cNvSpPr/>
          <p:nvPr/>
        </p:nvSpPr>
        <p:spPr>
          <a:xfrm>
            <a:off x="4705975" y="507125"/>
            <a:ext cx="4333500" cy="39516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24B90"/>
                </a:solidFill>
              </a:rPr>
              <a:t>FOLLOW OBEDIENTLY</a:t>
            </a:r>
            <a:endParaRPr sz="2400" b="1" i="0" u="none" strike="noStrike" cap="none">
              <a:solidFill>
                <a:srgbClr val="024B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24B90"/>
                </a:solidFill>
              </a:rPr>
              <a:t>David - 1 Samuel 24:10</a:t>
            </a:r>
            <a:endParaRPr sz="24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24B90"/>
                </a:solidFill>
              </a:rPr>
              <a:t>This day you have seen with your own eyes how the Lord delivered you into my hands in the cave. Some urged me to kill you, but I spared you; I said ‘I will not lift my hand against my master, because he is the Lord’s anointed.’</a:t>
            </a:r>
            <a:endParaRPr sz="2400" b="1">
              <a:solidFill>
                <a:srgbClr val="024B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e537557d0f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e537557d0f_0_77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134" name="Google Shape;134;ge537557d0f_0_77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135" name="Google Shape;135;ge537557d0f_0_77"/>
          <p:cNvSpPr/>
          <p:nvPr/>
        </p:nvSpPr>
        <p:spPr>
          <a:xfrm>
            <a:off x="175175" y="507125"/>
            <a:ext cx="4333500" cy="44286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1" dirty="0">
                <a:solidFill>
                  <a:srgbClr val="024B90"/>
                </a:solidFill>
              </a:rPr>
              <a:t>REPENT WHOLEHEARTEDLY</a:t>
            </a:r>
            <a:endParaRPr sz="2300" b="1" i="0" u="none" strike="noStrike" cap="none" dirty="0">
              <a:solidFill>
                <a:srgbClr val="024B9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24B90"/>
                </a:solidFill>
              </a:rPr>
              <a:t>Saul - 1 Samuel 13:11-12</a:t>
            </a: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24B90"/>
                </a:solidFill>
              </a:rPr>
              <a:t>When I saw that the men were scattering and that you did not come at the set time, and that the Philistines were assembling at </a:t>
            </a:r>
            <a:r>
              <a:rPr lang="en-US" sz="2000" b="1" dirty="0" err="1">
                <a:solidFill>
                  <a:srgbClr val="024B90"/>
                </a:solidFill>
              </a:rPr>
              <a:t>Micmash</a:t>
            </a:r>
            <a:r>
              <a:rPr lang="en-US" sz="2000" b="1" dirty="0">
                <a:solidFill>
                  <a:srgbClr val="024B90"/>
                </a:solidFill>
              </a:rPr>
              <a:t>, I thought, ‘Now the Philistines will come down against me at Gilgal, and I have not sought the Lord’s </a:t>
            </a:r>
            <a:r>
              <a:rPr lang="en-US" sz="2000" b="1" dirty="0" err="1">
                <a:solidFill>
                  <a:srgbClr val="024B90"/>
                </a:solidFill>
              </a:rPr>
              <a:t>favour</a:t>
            </a:r>
            <a:r>
              <a:rPr lang="en-US" sz="2000" b="1" dirty="0">
                <a:solidFill>
                  <a:srgbClr val="024B90"/>
                </a:solidFill>
              </a:rPr>
              <a:t>.’ So I felt compelled to offer the burnt offering.</a:t>
            </a:r>
            <a:endParaRPr sz="2400" b="1" dirty="0">
              <a:solidFill>
                <a:srgbClr val="024B90"/>
              </a:solidFill>
            </a:endParaRPr>
          </a:p>
        </p:txBody>
      </p:sp>
      <p:sp>
        <p:nvSpPr>
          <p:cNvPr id="136" name="Google Shape;136;ge537557d0f_0_7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e537557d0f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e537557d0f_0_25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143" name="Google Shape;143;ge537557d0f_0_25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144" name="Google Shape;144;ge537557d0f_0_2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pic>
        <p:nvPicPr>
          <p:cNvPr id="145" name="Google Shape;145;ge537557d0f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75" y="889750"/>
            <a:ext cx="4052082" cy="349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e537557d0f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503" y="889750"/>
            <a:ext cx="3966800" cy="18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e537557d0f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e537557d0f_0_86"/>
          <p:cNvSpPr txBox="1"/>
          <p:nvPr/>
        </p:nvSpPr>
        <p:spPr>
          <a:xfrm>
            <a:off x="269822" y="64236"/>
            <a:ext cx="8874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/>
          </a:p>
        </p:txBody>
      </p:sp>
      <p:sp>
        <p:nvSpPr>
          <p:cNvPr id="153" name="Google Shape;153;ge537557d0f_0_86"/>
          <p:cNvSpPr txBox="1"/>
          <p:nvPr/>
        </p:nvSpPr>
        <p:spPr>
          <a:xfrm>
            <a:off x="3118889" y="4558702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AVID</a:t>
            </a:r>
            <a:endParaRPr/>
          </a:p>
        </p:txBody>
      </p:sp>
      <p:sp>
        <p:nvSpPr>
          <p:cNvPr id="154" name="Google Shape;154;ge537557d0f_0_86"/>
          <p:cNvSpPr/>
          <p:nvPr/>
        </p:nvSpPr>
        <p:spPr>
          <a:xfrm>
            <a:off x="175175" y="507125"/>
            <a:ext cx="4333500" cy="44286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1" dirty="0">
                <a:solidFill>
                  <a:srgbClr val="024B90"/>
                </a:solidFill>
              </a:rPr>
              <a:t>REPENT WHOLEHEARTEDLY</a:t>
            </a:r>
            <a:endParaRPr sz="2300" b="1" i="0" u="none" strike="noStrike" cap="none" dirty="0">
              <a:solidFill>
                <a:srgbClr val="024B9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24B90"/>
                </a:solidFill>
              </a:rPr>
              <a:t>Saul - 1 Samuel 13:11-12</a:t>
            </a: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24B90"/>
                </a:solidFill>
              </a:rPr>
              <a:t>When I saw that the men were scattering and that you did not come at the set time, and that the Philistines were assembling at </a:t>
            </a:r>
            <a:r>
              <a:rPr lang="en-US" sz="2000" b="1" dirty="0" err="1">
                <a:solidFill>
                  <a:srgbClr val="024B90"/>
                </a:solidFill>
              </a:rPr>
              <a:t>Micmash</a:t>
            </a:r>
            <a:r>
              <a:rPr lang="en-US" sz="2000" b="1" dirty="0">
                <a:solidFill>
                  <a:srgbClr val="024B90"/>
                </a:solidFill>
              </a:rPr>
              <a:t>, I thought, ‘Now the Philistines will come down against me at Gilgal, and I have not sought the Lord’s </a:t>
            </a:r>
            <a:r>
              <a:rPr lang="en-US" sz="2000" b="1" dirty="0" err="1">
                <a:solidFill>
                  <a:srgbClr val="024B90"/>
                </a:solidFill>
              </a:rPr>
              <a:t>favour</a:t>
            </a:r>
            <a:r>
              <a:rPr lang="en-US" sz="2000" b="1" dirty="0">
                <a:solidFill>
                  <a:srgbClr val="024B90"/>
                </a:solidFill>
              </a:rPr>
              <a:t>.’ So I felt compelled to offer the burnt offering.</a:t>
            </a:r>
            <a:endParaRPr sz="2400" b="1" dirty="0">
              <a:solidFill>
                <a:srgbClr val="024B90"/>
              </a:solidFill>
            </a:endParaRPr>
          </a:p>
        </p:txBody>
      </p:sp>
      <p:sp>
        <p:nvSpPr>
          <p:cNvPr id="155" name="Google Shape;155;ge537557d0f_0_8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​​</a:t>
            </a:r>
            <a:endParaRPr/>
          </a:p>
        </p:txBody>
      </p:sp>
      <p:sp>
        <p:nvSpPr>
          <p:cNvPr id="156" name="Google Shape;156;ge537557d0f_0_86"/>
          <p:cNvSpPr/>
          <p:nvPr/>
        </p:nvSpPr>
        <p:spPr>
          <a:xfrm>
            <a:off x="4705975" y="507125"/>
            <a:ext cx="4333500" cy="3844800"/>
          </a:xfrm>
          <a:prstGeom prst="rect">
            <a:avLst/>
          </a:prstGeom>
          <a:solidFill>
            <a:srgbClr val="DDDDDD">
              <a:alpha val="5059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300" b="1" dirty="0">
                <a:solidFill>
                  <a:srgbClr val="024B90"/>
                </a:solidFill>
              </a:rPr>
              <a:t>REPENT WHOLEHEARTEDLY</a:t>
            </a:r>
            <a:endParaRPr sz="2300" b="1" i="0" u="none" strike="noStrike" cap="none" dirty="0">
              <a:solidFill>
                <a:srgbClr val="024B9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24B90"/>
                </a:solidFill>
              </a:rPr>
              <a:t>David - 2 Samuel 12:13</a:t>
            </a: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24B90"/>
                </a:solidFill>
              </a:rPr>
              <a:t>I have sinned against the Lord</a:t>
            </a:r>
            <a:endParaRPr sz="20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24B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269823" y="95013"/>
            <a:ext cx="55410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 i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 sz="1800" b="1" i="1" u="none" strike="noStrike" cap="none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231191" y="4569876"/>
            <a:ext cx="3176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200"/>
              <a:buFont typeface="Helvetica Neue"/>
              <a:buNone/>
            </a:pPr>
            <a:r>
              <a:rPr lang="en-US" sz="2200" b="1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</a:t>
            </a:r>
            <a:endParaRPr sz="2175" b="1" i="0" u="none" strike="noStrike" cap="none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174171" y="570595"/>
            <a:ext cx="8682446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600"/>
              <a:buFont typeface="Helvetica Neue"/>
              <a:buNone/>
            </a:pPr>
            <a:r>
              <a:rPr lang="en-US" sz="3600" b="1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DAVID’S</a:t>
            </a:r>
            <a:r>
              <a:rPr lang="en-US" sz="3600" b="1" i="0" u="none" strike="noStrike" cap="none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EXAMPLE  SHOWS </a:t>
            </a:r>
            <a:r>
              <a:rPr lang="en-US" sz="3600" b="1" dirty="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IF WE SEEK TO BE A PERSON AFTER GOD’S HEART WE NEED TO...</a:t>
            </a:r>
            <a:endParaRPr sz="3600" b="1" dirty="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657875" y="2508775"/>
            <a:ext cx="4764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700"/>
              <a:buChar char="●"/>
            </a:pPr>
            <a:r>
              <a:rPr lang="en-US" sz="2700">
                <a:solidFill>
                  <a:srgbClr val="024B90"/>
                </a:solidFill>
              </a:rPr>
              <a:t>Trust completely</a:t>
            </a:r>
            <a:endParaRPr sz="2700">
              <a:solidFill>
                <a:srgbClr val="024B9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700"/>
              <a:buChar char="●"/>
            </a:pPr>
            <a:r>
              <a:rPr lang="en-US" sz="2700">
                <a:solidFill>
                  <a:srgbClr val="024B90"/>
                </a:solidFill>
              </a:rPr>
              <a:t>Follow obediently</a:t>
            </a:r>
            <a:endParaRPr sz="2700">
              <a:solidFill>
                <a:srgbClr val="024B9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700"/>
              <a:buChar char="●"/>
            </a:pPr>
            <a:r>
              <a:rPr lang="en-US" sz="2700">
                <a:solidFill>
                  <a:srgbClr val="024B90"/>
                </a:solidFill>
              </a:rPr>
              <a:t>Repent wholeheartedly</a:t>
            </a:r>
            <a:endParaRPr sz="2700">
              <a:solidFill>
                <a:srgbClr val="024B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227598" y="3154062"/>
            <a:ext cx="8105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000"/>
              <a:buFont typeface="Helvetica Neue"/>
              <a:buNone/>
            </a:pPr>
            <a:r>
              <a:rPr lang="en-US" sz="30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LESSONS OF FAITH FROM THOSE WHO HAVE GONE BEFORE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Samuel 13:5-14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10648" y="921298"/>
            <a:ext cx="77227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Some Hebrews even crossed the Jordan to the land of Gad and Gilead. Saul remained at Gilgal, and all the</a:t>
            </a:r>
          </a:p>
          <a:p>
            <a:pPr defTabSz="342900">
              <a:buClrTx/>
            </a:pP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troops with him were quaking with fear.</a:t>
            </a:r>
          </a:p>
          <a:p>
            <a:pPr defTabSz="342900">
              <a:buClrTx/>
            </a:pPr>
            <a:endParaRPr lang="en-US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He waited seven days, the time set by Samuel; but Samuel did not come to Gilgal, and Saul's men began to scatter.</a:t>
            </a:r>
          </a:p>
          <a:p>
            <a:pPr defTabSz="342900">
              <a:buClrTx/>
            </a:pPr>
            <a:endParaRPr lang="en-US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So he said, "Bring me the burnt offering and the fellowship offerings. " And Saul offered up the burnt offering.</a:t>
            </a:r>
          </a:p>
        </p:txBody>
      </p:sp>
    </p:spTree>
    <p:extLst>
      <p:ext uri="{BB962C8B-B14F-4D97-AF65-F5344CB8AC3E}">
        <p14:creationId xmlns:p14="http://schemas.microsoft.com/office/powerpoint/2010/main" val="267365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Samuel 13:5-14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10648" y="921298"/>
            <a:ext cx="77227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Just as he finished making the offering, Samuel arrived, and Saul went out to 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greet him.</a:t>
            </a:r>
          </a:p>
          <a:p>
            <a:pPr defTabSz="342900">
              <a:buClrTx/>
            </a:pPr>
            <a:endParaRPr lang="en-AU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11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"What have you done?" asked Samuel. Saul replied, "When I saw that the men were scattering, and that you did not come at the set time, and that the Philistines were assembling at </a:t>
            </a:r>
            <a:r>
              <a:rPr lang="en-US" sz="2400" kern="1200" dirty="0" err="1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Micmash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defTabSz="342900">
              <a:buClrTx/>
            </a:pPr>
            <a:endParaRPr lang="en-US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I thought, 'Now the Philistines will come down against me at Gilgal, and I have not sought the Lord 's favor.’  So I felt compelled to offer the burnt 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offering."</a:t>
            </a:r>
          </a:p>
        </p:txBody>
      </p:sp>
    </p:spTree>
    <p:extLst>
      <p:ext uri="{BB962C8B-B14F-4D97-AF65-F5344CB8AC3E}">
        <p14:creationId xmlns:p14="http://schemas.microsoft.com/office/powerpoint/2010/main" val="306750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Samuel 13:5-14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10648" y="921298"/>
            <a:ext cx="77227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13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"You acted foolishly," Samuel said.  "You have not kept the command the Lord your God gave you; if you had, he would have established your kingdom 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over Israel for all time.</a:t>
            </a:r>
          </a:p>
          <a:p>
            <a:pPr defTabSz="342900">
              <a:buClrTx/>
            </a:pPr>
            <a:endParaRPr lang="en-AU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14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But now your kingdom will not endure; the Lord has sought out a man after his own heart and appointed him leader of his people, because you have not kept 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the Lord 's command.“</a:t>
            </a:r>
          </a:p>
          <a:p>
            <a:pPr defTabSz="342900">
              <a:buClrTx/>
            </a:pPr>
            <a:endParaRPr lang="en-AU" sz="12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95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Samuel 13:5-14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10648" y="921298"/>
            <a:ext cx="7722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+mn-cs"/>
              </a:rPr>
              <a:t>15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Then Samuel left Gilgal and went up to Gibeah in Benjamin, and Saul counted the men who were with him. They </a:t>
            </a:r>
            <a:r>
              <a:rPr lang="en-AU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numbered about six hundred.</a:t>
            </a:r>
            <a:endParaRPr lang="en-US" sz="24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15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227598" y="3154062"/>
            <a:ext cx="8105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000"/>
              <a:buFont typeface="Helvetica Neue"/>
              <a:buNone/>
            </a:pPr>
            <a:r>
              <a:rPr lang="en-US" sz="30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LESSONS OF FAITH FROM THOSE WHO HAVE GONE BEFORE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227598" y="3154062"/>
            <a:ext cx="81057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000"/>
              <a:buFont typeface="Helvetica Neue"/>
              <a:buNone/>
            </a:pPr>
            <a:r>
              <a:rPr lang="en-US" sz="30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LESSONS OF FAITH FROM THOSE WHO HAVE GONE BEFORE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1772100" y="47625"/>
            <a:ext cx="158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Samson</a:t>
            </a:r>
            <a:endParaRPr sz="260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808025" y="582800"/>
            <a:ext cx="1334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Joshua</a:t>
            </a:r>
            <a:endParaRPr sz="260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142725" y="1167800"/>
            <a:ext cx="180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Nehemiah</a:t>
            </a:r>
            <a:endParaRPr sz="260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6070075" y="582800"/>
            <a:ext cx="158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Gideon</a:t>
            </a:r>
            <a:endParaRPr sz="260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7250525" y="47625"/>
            <a:ext cx="158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Moses</a:t>
            </a:r>
            <a:endParaRPr sz="2600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235572" y="3539053"/>
            <a:ext cx="81057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4313"/>
              <a:buFont typeface="Helvetica Neue"/>
              <a:buNone/>
            </a:pPr>
            <a:r>
              <a:rPr lang="en-US" sz="4313" b="0" i="1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AFTER GOD’S OWN HEART</a:t>
            </a:r>
            <a:endParaRPr sz="1650" b="0" i="1" u="none" strike="noStrike" cap="none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454507" y="675848"/>
            <a:ext cx="8235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750"/>
              <a:buFont typeface="Helvetica Neue"/>
              <a:buNone/>
            </a:pPr>
            <a:r>
              <a:rPr lang="en-US" sz="48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</a:t>
            </a:r>
            <a:endParaRPr sz="4800" b="1" i="0" u="none" strike="noStrike" cap="none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023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/>
          <p:nvPr/>
        </p:nvSpPr>
        <p:spPr>
          <a:xfrm>
            <a:off x="4832125" y="1147386"/>
            <a:ext cx="3840900" cy="2870100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things happened to them as examples and were written down as warnings for us, on whom the culmination of the ages has come.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CORINTHIANS 10:11 [NIV]</a:t>
            </a:r>
            <a:endParaRPr/>
          </a:p>
        </p:txBody>
      </p:sp>
      <p:sp>
        <p:nvSpPr>
          <p:cNvPr id="81" name="Google Shape;81;p4"/>
          <p:cNvSpPr txBox="1"/>
          <p:nvPr/>
        </p:nvSpPr>
        <p:spPr>
          <a:xfrm>
            <a:off x="351939" y="920949"/>
            <a:ext cx="43473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3200"/>
              <a:buFont typeface="Helvetica Neue"/>
              <a:buNone/>
            </a:pPr>
            <a:r>
              <a:rPr lang="en-US" sz="3200" b="1" i="0" u="none" strike="noStrike" cap="none">
                <a:solidFill>
                  <a:srgbClr val="024B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CAN LEARN ABOUT THE LIFE OF FAITH FROM THE POSITIVE AND NEGATIVE EXAMPLES OF OT CHARACTERS</a:t>
            </a:r>
            <a:endParaRPr sz="1400" b="1" i="0" u="none" strike="noStrike" cap="none">
              <a:solidFill>
                <a:srgbClr val="024B9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959</Words>
  <Application>Microsoft Office PowerPoint</Application>
  <PresentationFormat>On-screen Show (16:9)</PresentationFormat>
  <Paragraphs>121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Helvetica Neue</vt:lpstr>
      <vt:lpstr>Corbel</vt:lpstr>
      <vt:lpstr>White</vt:lpstr>
      <vt:lpstr>Depth</vt:lpstr>
      <vt:lpstr>1 Samuel 13:5-14</vt:lpstr>
      <vt:lpstr>1 Samuel 13:5-14</vt:lpstr>
      <vt:lpstr>1 Samuel 13:5-14</vt:lpstr>
      <vt:lpstr>1 Samuel 13:5-14</vt:lpstr>
      <vt:lpstr>1 Samuel 13:5-14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Streamer</cp:lastModifiedBy>
  <cp:revision>2</cp:revision>
  <dcterms:modified xsi:type="dcterms:W3CDTF">2021-07-31T23:38:03Z</dcterms:modified>
</cp:coreProperties>
</file>